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swald Bold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Montserrat Light" charset="1" panose="000004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jpe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2.png" Type="http://schemas.openxmlformats.org/officeDocument/2006/relationships/image"/><Relationship Id="rId14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38.jpeg" Type="http://schemas.openxmlformats.org/officeDocument/2006/relationships/image"/><Relationship Id="rId6" Target="../media/image17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51027" y="2591170"/>
            <a:ext cx="10785946" cy="5104660"/>
            <a:chOff x="0" y="0"/>
            <a:chExt cx="14381262" cy="680621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4381262" cy="6806214"/>
              <a:chOff x="0" y="0"/>
              <a:chExt cx="1895495" cy="89708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895495" cy="897080"/>
              </a:xfrm>
              <a:custGeom>
                <a:avLst/>
                <a:gdLst/>
                <a:ahLst/>
                <a:cxnLst/>
                <a:rect r="r" b="b" t="t" l="l"/>
                <a:pathLst>
                  <a:path h="897080" w="1895495">
                    <a:moveTo>
                      <a:pt x="0" y="0"/>
                    </a:moveTo>
                    <a:lnTo>
                      <a:pt x="1895495" y="0"/>
                    </a:lnTo>
                    <a:lnTo>
                      <a:pt x="1895495" y="897080"/>
                    </a:lnTo>
                    <a:lnTo>
                      <a:pt x="0" y="89708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895495" cy="9066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29855"/>
              <a:ext cx="14381262" cy="6213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125"/>
                </a:lnSpc>
              </a:pPr>
              <a:r>
                <a:rPr lang="en-US" sz="8062" spc="79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RESTOCK</a:t>
              </a:r>
            </a:p>
            <a:p>
              <a:pPr algn="ctr">
                <a:lnSpc>
                  <a:spcPts val="8740"/>
                </a:lnSpc>
              </a:pPr>
              <a:r>
                <a:rPr lang="en-US" sz="6333" spc="620">
                  <a:solidFill>
                    <a:srgbClr val="231F20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AN INNOVATIVE APPROACH TO OPTIMIZE E-COMMERCE OPERATIONS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42256" y="6511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2" y="0"/>
                </a:lnTo>
                <a:lnTo>
                  <a:pt x="3679702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7910" y="1950501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985">
            <a:off x="15768474" y="610234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792978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79507" y="7633568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Define project scope, gather business requirements, and create a detailed project plan.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29747" y="2440464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41547"/>
            <a:ext cx="3844638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PLANNING AND REQUIREMENTS GATHERING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93459" y="5240576"/>
            <a:ext cx="501082" cy="50108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0227" y="2062975"/>
            <a:ext cx="2027545" cy="3080525"/>
            <a:chOff x="0" y="0"/>
            <a:chExt cx="2703394" cy="4107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79534" y="2062975"/>
            <a:ext cx="2027545" cy="3080525"/>
            <a:chOff x="0" y="0"/>
            <a:chExt cx="2703394" cy="41073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03394" cy="4107367"/>
            </a:xfrm>
            <a:custGeom>
              <a:avLst/>
              <a:gdLst/>
              <a:ahLst/>
              <a:cxnLst/>
              <a:rect r="r" b="b" t="t" l="l"/>
              <a:pathLst>
                <a:path h="4107367" w="2703394">
                  <a:moveTo>
                    <a:pt x="0" y="0"/>
                  </a:moveTo>
                  <a:lnTo>
                    <a:pt x="2703394" y="0"/>
                  </a:lnTo>
                  <a:lnTo>
                    <a:pt x="2703394" y="4107367"/>
                  </a:lnTo>
                  <a:lnTo>
                    <a:pt x="0" y="410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596166"/>
              <a:ext cx="2703394" cy="145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41"/>
                </a:lnSpc>
              </a:pPr>
              <a:r>
                <a:rPr lang="en-US" sz="6624" spc="649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531819" y="7633568"/>
            <a:ext cx="3204526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Build the system, integrate with existing platforms, and customize features as needed.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55431" y="5941547"/>
            <a:ext cx="3578274" cy="1513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DEVELOPMENT AND INTEGRATION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98706" y="7150267"/>
            <a:ext cx="4714858" cy="158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Conduct thorough testing to ensure enterprise-grade accuracy and reliability, deploy the system, and provide comprehensive user training and support.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62630" y="5941547"/>
            <a:ext cx="3987010" cy="99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 DEPLOYMENT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-10799999">
            <a:off x="-3541017" y="-616517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242766" y="5240576"/>
            <a:ext cx="501082" cy="50108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08297" y="2341717"/>
            <a:ext cx="3679703" cy="1379888"/>
          </a:xfrm>
          <a:custGeom>
            <a:avLst/>
            <a:gdLst/>
            <a:ahLst/>
            <a:cxnLst/>
            <a:rect r="r" b="b" t="t" l="l"/>
            <a:pathLst>
              <a:path h="1379888" w="3679703">
                <a:moveTo>
                  <a:pt x="0" y="0"/>
                </a:moveTo>
                <a:lnTo>
                  <a:pt x="3679703" y="0"/>
                </a:lnTo>
                <a:lnTo>
                  <a:pt x="3679703" y="1379888"/>
                </a:lnTo>
                <a:lnTo>
                  <a:pt x="0" y="1379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2941" y="2860211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63553" y="3196330"/>
            <a:ext cx="3085579" cy="4856701"/>
            <a:chOff x="0" y="0"/>
            <a:chExt cx="4114105" cy="6475602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8759" t="-4014" r="-4564" b="-46347"/>
                </a:stretch>
              </a:blip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36263" y="4078548"/>
              <a:ext cx="364157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Mokshagna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2321" y="5409287"/>
              <a:ext cx="3069463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2210030181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82540" y="3196330"/>
            <a:ext cx="3085579" cy="4856701"/>
            <a:chOff x="0" y="0"/>
            <a:chExt cx="4114105" cy="6475602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36263" y="232894"/>
              <a:ext cx="3608926" cy="3594829"/>
              <a:chOff x="0" y="0"/>
              <a:chExt cx="6502400" cy="6477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223" t="-13552" r="223" b="-36446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79292" y="4328756"/>
              <a:ext cx="3355521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Dinakar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95618" y="5366364"/>
              <a:ext cx="3322868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2210030004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4984560" y="408189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047319" y="3371000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14033" t="-35760" r="-8331" b="-2812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56985" y="3196330"/>
            <a:ext cx="3085579" cy="4856701"/>
            <a:chOff x="0" y="0"/>
            <a:chExt cx="4114105" cy="6475602"/>
          </a:xfrm>
        </p:grpSpPr>
        <p:sp>
          <p:nvSpPr>
            <p:cNvPr name="Freeform 23" id="23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223" t="0" r="223" b="0"/>
                </a:stretch>
              </a:blip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36263" y="4078548"/>
              <a:ext cx="364157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Varun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522321" y="5409287"/>
              <a:ext cx="3069463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sz="2738" spc="136" strike="noStrike" u="none">
                  <a:solidFill>
                    <a:srgbClr val="231F20"/>
                  </a:solidFill>
                  <a:latin typeface="DM Sans"/>
                  <a:ea typeface="DM Sans"/>
                  <a:cs typeface="DM Sans"/>
                  <a:sym typeface="DM Sans"/>
                </a:rPr>
                <a:t>2210030078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085991" y="497225"/>
            <a:ext cx="8116017" cy="213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47319" y="6257622"/>
            <a:ext cx="273118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6"/>
              </a:lnSpc>
              <a:spcBef>
                <a:spcPct val="0"/>
              </a:spcBef>
            </a:pPr>
            <a:r>
              <a:rPr lang="en-US" sz="2738" spc="136" strike="noStrike" u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Shreeram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261862" y="7255677"/>
            <a:ext cx="230209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86"/>
              </a:lnSpc>
              <a:spcBef>
                <a:spcPct val="0"/>
              </a:spcBef>
            </a:pPr>
            <a:r>
              <a:rPr lang="en-US" sz="2738" spc="136" strike="noStrike" u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2210030024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0992" y="819150"/>
            <a:ext cx="7634417" cy="213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69"/>
              </a:lnSpc>
            </a:pPr>
            <a:r>
              <a:rPr lang="en-US" sz="12658" spc="124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80992" y="3354797"/>
            <a:ext cx="1400485" cy="5511462"/>
            <a:chOff x="0" y="0"/>
            <a:chExt cx="368852" cy="14515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852" cy="1451579"/>
            </a:xfrm>
            <a:custGeom>
              <a:avLst/>
              <a:gdLst/>
              <a:ahLst/>
              <a:cxnLst/>
              <a:rect r="r" b="b" t="t" l="l"/>
              <a:pathLst>
                <a:path h="145157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451579"/>
                  </a:lnTo>
                  <a:lnTo>
                    <a:pt x="0" y="145157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68852" cy="1470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193025" y="367828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93025" y="44754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3025" y="53565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3025" y="61536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12626" y="69460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12626" y="77770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20136" y="458045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136" y="546161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PROJECT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20136" y="6258731"/>
            <a:ext cx="936160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COMPETITORS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0136" y="7097556"/>
            <a:ext cx="8437191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KEY FEATURES OF</a:t>
            </a: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Our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0136" y="793638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IMPLEMENTATION STRATEGY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0136" y="386038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5217765"/>
            <a:chOff x="0" y="0"/>
            <a:chExt cx="3682024" cy="19991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1999151"/>
            </a:xfrm>
            <a:custGeom>
              <a:avLst/>
              <a:gdLst/>
              <a:ahLst/>
              <a:cxnLst/>
              <a:rect r="r" b="b" t="t" l="l"/>
              <a:pathLst>
                <a:path h="1999151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1999151"/>
                  </a:lnTo>
                  <a:lnTo>
                    <a:pt x="0" y="199915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2018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589336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47768" y="6700220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08899" y="6958069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Importance: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Enhance revenue, efficiency, and competitive advantage in the retail sector.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74235" y="5324187"/>
            <a:ext cx="906520" cy="906520"/>
          </a:xfrm>
          <a:custGeom>
            <a:avLst/>
            <a:gdLst/>
            <a:ahLst/>
            <a:cxnLst/>
            <a:rect r="r" b="b" t="t" l="l"/>
            <a:pathLst>
              <a:path h="906520" w="906520">
                <a:moveTo>
                  <a:pt x="0" y="0"/>
                </a:moveTo>
                <a:lnTo>
                  <a:pt x="906520" y="0"/>
                </a:lnTo>
                <a:lnTo>
                  <a:pt x="906520" y="906520"/>
                </a:lnTo>
                <a:lnTo>
                  <a:pt x="0" y="9065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42191" y="1303823"/>
            <a:ext cx="9610044" cy="1511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7"/>
              </a:lnSpc>
            </a:pPr>
            <a:r>
              <a:rPr lang="en-US" sz="8882" spc="87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3624745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Explore how dynamic pricing and inventory management can optimize e-commerce operations.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8899" y="5297679"/>
            <a:ext cx="7132181" cy="114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Scope:</a:t>
            </a: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Review key features, examine existing solutions, and identify innovation opportunities.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07472" y="6672678"/>
            <a:ext cx="7673056" cy="7673056"/>
          </a:xfrm>
          <a:custGeom>
            <a:avLst/>
            <a:gdLst/>
            <a:ahLst/>
            <a:cxnLst/>
            <a:rect r="r" b="b" t="t" l="l"/>
            <a:pathLst>
              <a:path h="7673056" w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550109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3659" y="6071953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9534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10099" y="7377531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94936" y="7891202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6315" y="7936159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4426" y="3206190"/>
            <a:ext cx="3474003" cy="647719"/>
            <a:chOff x="0" y="0"/>
            <a:chExt cx="914964" cy="1705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Challenge°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7170" y="12774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975" y="4045241"/>
            <a:ext cx="3360904" cy="23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Data Accuracy: Ensuring real-time, accurate data integration across multiple sources can be complex.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218805" y="3206190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 n°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138875" y="4042536"/>
            <a:ext cx="6254887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Algorithm Complexity: Developing and maintaining effective AI algorithms for pricing and demand forecasting requires expertise and continual refinement.</a:t>
            </a:r>
          </a:p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3284209" y="3206190"/>
            <a:ext cx="3474003" cy="647719"/>
            <a:chOff x="0" y="0"/>
            <a:chExt cx="914964" cy="1705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Challenge n° 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340758" y="4045241"/>
            <a:ext cx="3360904" cy="204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Integration Issues: Seamlessly integrating with existing systems (e.g., e-commerce platforms, ERP) can be challenging and costly.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875422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28" r="0" b="-18474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3000" y="3442596"/>
            <a:ext cx="4473739" cy="636748"/>
            <a:chOff x="0" y="0"/>
            <a:chExt cx="1178269" cy="1677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Mission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PROJECT OVERVIEW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93475" y="3442596"/>
            <a:ext cx="9034431" cy="2875899"/>
            <a:chOff x="0" y="0"/>
            <a:chExt cx="1744696" cy="5553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696" cy="555383"/>
            </a:xfrm>
            <a:custGeom>
              <a:avLst/>
              <a:gdLst/>
              <a:ahLst/>
              <a:cxnLst/>
              <a:rect r="r" b="b" t="t" l="l"/>
              <a:pathLst>
                <a:path h="555383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55383"/>
                  </a:lnTo>
                  <a:lnTo>
                    <a:pt x="0" y="55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744696" cy="574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84097" y="3503257"/>
            <a:ext cx="8900334" cy="2724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Real-Time Data Integration: Connects to sales, market trends, and competitor data for timely and accurate insights.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AI-Powered Pricing Engine: Uses machine learning to dynamically adjust prices based on various factors like demand and competition.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Scalable Architecture: Built to handle varying loads and integrate with existing systems for seamless operation.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410691" y="6937093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410691" y="6504266"/>
            <a:ext cx="4473739" cy="636748"/>
            <a:chOff x="0" y="0"/>
            <a:chExt cx="1178269" cy="1677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Vision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79166" y="6572062"/>
            <a:ext cx="9034431" cy="2808103"/>
            <a:chOff x="0" y="0"/>
            <a:chExt cx="1744696" cy="54229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510357" y="6828977"/>
            <a:ext cx="8512431" cy="204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Advanced Inventory Management: Provides real-time tracking of stock levels and automates reordering to optimize inventory.</a:t>
            </a:r>
          </a:p>
          <a:p>
            <a:pPr algn="l"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Comprehensive Analytics: Offers dashboards and reporting tools to monitor performance and make data-driven decisions.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20749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984174" y="10635812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69" y="0"/>
                </a:lnTo>
                <a:lnTo>
                  <a:pt x="12471669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6576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5" y="0"/>
                </a:lnTo>
                <a:lnTo>
                  <a:pt x="2551375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08951" y="1273245"/>
            <a:ext cx="9026610" cy="76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3"/>
              </a:lnSpc>
            </a:pPr>
            <a:r>
              <a:rPr lang="en-US" sz="5432" spc="53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COMPETITORS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7892" y="2422953"/>
            <a:ext cx="6162866" cy="7402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Competera: AI-driven platform for competitive pricing; strengths include robust competitor analysis and flexible pricing strategies; weakness is limited focus on inventory management.</a:t>
            </a:r>
          </a:p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Prisync: Competitor price tracking and dynamic pricing software for e-commerce; strengths are easy integration and user-friendly interface; weakness is limited inventory management features.</a:t>
            </a:r>
          </a:p>
          <a:p>
            <a:pPr algn="l"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ClearDemand: Pricing and demand management platform for retailers; strengths include strong forecasting and comprehensive management tools; weakness is complex implementation and higher cost.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8723" y="655233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5381">
            <a:off x="10459857" y="617410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8888" y="1271562"/>
            <a:ext cx="11507424" cy="179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KEY FEATURES OF </a:t>
            </a:r>
          </a:p>
          <a:p>
            <a:pPr algn="l" marL="0" indent="0" lvl="0">
              <a:lnSpc>
                <a:spcPts val="7263"/>
              </a:lnSpc>
              <a:spcBef>
                <a:spcPct val="0"/>
              </a:spcBef>
            </a:pPr>
            <a:r>
              <a:rPr lang="en-US" sz="5263" spc="51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OUR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24612" y="3927571"/>
            <a:ext cx="2932415" cy="1478628"/>
            <a:chOff x="0" y="0"/>
            <a:chExt cx="3909886" cy="19715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75555" cy="542333"/>
              </a:xfrm>
              <a:custGeom>
                <a:avLst/>
                <a:gdLst/>
                <a:ahLst/>
                <a:cxnLst/>
                <a:rect r="r" b="b" t="t" l="l"/>
                <a:pathLst>
                  <a:path h="542333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0147" y="237417"/>
              <a:ext cx="3379185" cy="153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Real-Time Data Integration: Connects to multiple data sources for accurate insights.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92600" y="5926512"/>
            <a:ext cx="2932415" cy="1769540"/>
            <a:chOff x="0" y="0"/>
            <a:chExt cx="3909886" cy="235938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75555" cy="649034"/>
              </a:xfrm>
              <a:custGeom>
                <a:avLst/>
                <a:gdLst/>
                <a:ahLst/>
                <a:cxnLst/>
                <a:rect r="r" b="b" t="t" l="l"/>
                <a:pathLst>
                  <a:path h="649034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0147" y="237417"/>
              <a:ext cx="3379185" cy="1920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AI-Powered Pricing Engine: Adjusts prices dynamically based on demand and competition.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13756" y="3927571"/>
            <a:ext cx="2932415" cy="1478628"/>
            <a:chOff x="0" y="0"/>
            <a:chExt cx="3909886" cy="197150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909886" cy="1971504"/>
              <a:chOff x="0" y="0"/>
              <a:chExt cx="1075555" cy="542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075555" cy="542333"/>
              </a:xfrm>
              <a:custGeom>
                <a:avLst/>
                <a:gdLst/>
                <a:ahLst/>
                <a:cxnLst/>
                <a:rect r="r" b="b" t="t" l="l"/>
                <a:pathLst>
                  <a:path h="542333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460490"/>
                    </a:lnTo>
                    <a:cubicBezTo>
                      <a:pt x="1075555" y="482196"/>
                      <a:pt x="1066932" y="503013"/>
                      <a:pt x="1051584" y="518362"/>
                    </a:cubicBezTo>
                    <a:cubicBezTo>
                      <a:pt x="1036235" y="533711"/>
                      <a:pt x="1015418" y="542333"/>
                      <a:pt x="993712" y="542333"/>
                    </a:cubicBezTo>
                    <a:lnTo>
                      <a:pt x="81844" y="542333"/>
                    </a:lnTo>
                    <a:cubicBezTo>
                      <a:pt x="36643" y="542333"/>
                      <a:pt x="0" y="505691"/>
                      <a:pt x="0" y="460490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075555" cy="561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280147" y="237417"/>
              <a:ext cx="3379185" cy="153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Advanced Inventory Management: Real-time tracking and automated reordering.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-8970905">
            <a:off x="6404412" y="489258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887923">
            <a:off x="-6433097" y="441933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510790" y="5988022"/>
            <a:ext cx="2932415" cy="1769540"/>
            <a:chOff x="0" y="0"/>
            <a:chExt cx="3909886" cy="235938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909886" cy="2359386"/>
              <a:chOff x="0" y="0"/>
              <a:chExt cx="1075555" cy="64903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075555" cy="649034"/>
              </a:xfrm>
              <a:custGeom>
                <a:avLst/>
                <a:gdLst/>
                <a:ahLst/>
                <a:cxnLst/>
                <a:rect r="r" b="b" t="t" l="l"/>
                <a:pathLst>
                  <a:path h="649034" w="1075555">
                    <a:moveTo>
                      <a:pt x="81844" y="0"/>
                    </a:moveTo>
                    <a:lnTo>
                      <a:pt x="993712" y="0"/>
                    </a:lnTo>
                    <a:cubicBezTo>
                      <a:pt x="1015418" y="0"/>
                      <a:pt x="1036235" y="8623"/>
                      <a:pt x="1051584" y="23971"/>
                    </a:cubicBezTo>
                    <a:cubicBezTo>
                      <a:pt x="1066932" y="39320"/>
                      <a:pt x="1075555" y="60137"/>
                      <a:pt x="1075555" y="81844"/>
                    </a:cubicBezTo>
                    <a:lnTo>
                      <a:pt x="1075555" y="567191"/>
                    </a:lnTo>
                    <a:cubicBezTo>
                      <a:pt x="1075555" y="612392"/>
                      <a:pt x="1038913" y="649034"/>
                      <a:pt x="993712" y="649034"/>
                    </a:cubicBezTo>
                    <a:lnTo>
                      <a:pt x="81844" y="649034"/>
                    </a:lnTo>
                    <a:cubicBezTo>
                      <a:pt x="60137" y="649034"/>
                      <a:pt x="39320" y="640411"/>
                      <a:pt x="23971" y="625063"/>
                    </a:cubicBezTo>
                    <a:cubicBezTo>
                      <a:pt x="8623" y="609714"/>
                      <a:pt x="0" y="588897"/>
                      <a:pt x="0" y="567191"/>
                    </a:cubicBezTo>
                    <a:lnTo>
                      <a:pt x="0" y="81844"/>
                    </a:lnTo>
                    <a:cubicBezTo>
                      <a:pt x="0" y="60137"/>
                      <a:pt x="8623" y="39320"/>
                      <a:pt x="23971" y="23971"/>
                    </a:cubicBezTo>
                    <a:cubicBezTo>
                      <a:pt x="39320" y="8623"/>
                      <a:pt x="60137" y="0"/>
                      <a:pt x="81844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19050"/>
                <a:ext cx="1075555" cy="6680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280147" y="237417"/>
              <a:ext cx="3379185" cy="19209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8"/>
                </a:lnSpc>
              </a:pPr>
              <a:r>
                <a:rPr lang="en-US" sz="1670">
                  <a:solidFill>
                    <a:srgbClr val="100F0D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Robust Security: Ensures data protection with encryption and compliance with regulations.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true" flipV="false" rot="-8970905">
            <a:off x="14196112" y="5008784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1319" y="4412374"/>
            <a:ext cx="12075975" cy="3756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05"/>
              </a:lnSpc>
            </a:pPr>
            <a:r>
              <a:rPr lang="en-US" sz="10945" spc="107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IMPLEMENTATION STRATEGY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DAGMcMTv4Us</dc:identifier>
  <dcterms:modified xsi:type="dcterms:W3CDTF">2011-08-01T06:04:30Z</dcterms:modified>
  <cp:revision>1</cp:revision>
  <dc:title>ReStock</dc:title>
</cp:coreProperties>
</file>